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3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82" r:id="rId13"/>
    <p:sldId id="283" r:id="rId14"/>
    <p:sldId id="284" r:id="rId15"/>
    <p:sldId id="285" r:id="rId16"/>
    <p:sldId id="286" r:id="rId17"/>
    <p:sldId id="28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90" r:id="rId28"/>
    <p:sldId id="277" r:id="rId29"/>
    <p:sldId id="278" r:id="rId30"/>
    <p:sldId id="279" r:id="rId31"/>
    <p:sldId id="280" r:id="rId32"/>
    <p:sldId id="281" r:id="rId33"/>
  </p:sldIdLst>
  <p:sldSz cx="12192000" cy="6858000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entury Gothic" panose="020B0502020202020204" pitchFamily="34" charset="0"/>
      <p:regular r:id="rId39"/>
      <p:bold r:id="rId40"/>
      <p:italic r:id="rId41"/>
      <p:boldItalic r:id="rId42"/>
    </p:embeddedFont>
    <p:embeddedFont>
      <p:font typeface="Red Hat Text" panose="020B0604020202020204" charset="0"/>
      <p:regular r:id="rId43"/>
      <p:bold r:id="rId44"/>
      <p:italic r:id="rId45"/>
      <p:boldItalic r:id="rId46"/>
    </p:embeddedFont>
    <p:embeddedFont>
      <p:font typeface="Roboto" panose="020B0604020202020204" charset="0"/>
      <p:regular r:id="rId47"/>
      <p:bold r:id="rId48"/>
      <p:italic r:id="rId49"/>
      <p:boldItalic r:id="rId50"/>
    </p:embeddedFont>
    <p:embeddedFont>
      <p:font typeface="Trebuchet MS" panose="020B0603020202020204" pitchFamily="34" charset="0"/>
      <p:regular r:id="rId51"/>
      <p:bold r:id="rId52"/>
      <p:italic r:id="rId53"/>
      <p:boldItalic r:id="rId54"/>
    </p:embeddedFont>
    <p:embeddedFont>
      <p:font typeface="Wingdings 3" panose="05040102010807070707" pitchFamily="18" charset="2"/>
      <p:regular r:id="rId5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a1a48a8778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2a1a48a877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1a530c6a4_1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a1a530c6a4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1a48a8778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g2a1a48a877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a1a530c6a4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g2a1a530c6a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a1a530c6a4_1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2a1a530c6a4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a1a530c6a4_1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2a1a530c6a4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a1a530c6a4_1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g2a1a530c6a4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a1a530c6a4_1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2a1a530c6a4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a1a530c6a4_1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2a1a530c6a4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19023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a1a530c6a4_1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g2a1a530c6a4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a1a530c6a4_1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g2a1a530c6a4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a1a530c6a4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2a1a530c6a4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a1aa8ea52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2a1aa8ea5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46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1134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804671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6288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762633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0746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435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8117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771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09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21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61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203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7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296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7077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082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  <p:sldLayoutId id="2147483748" r:id="rId15"/>
    <p:sldLayoutId id="2147483749" r:id="rId16"/>
    <p:sldLayoutId id="214748375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etcomposer.org/download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0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ravel.com/docs/10.x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>
            <a:spLocks noGrp="1"/>
          </p:cNvSpPr>
          <p:nvPr>
            <p:ph type="ctrTitle"/>
          </p:nvPr>
        </p:nvSpPr>
        <p:spPr>
          <a:xfrm>
            <a:off x="1111568" y="1825893"/>
            <a:ext cx="9555479" cy="89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</a:pPr>
            <a:r>
              <a:rPr lang="en-US" sz="4800" b="1" dirty="0"/>
              <a:t>Unleashing</a:t>
            </a:r>
            <a:r>
              <a:rPr lang="en-US" sz="4800" dirty="0"/>
              <a:t> </a:t>
            </a:r>
            <a:r>
              <a:rPr lang="en-US" sz="4800" b="1" dirty="0"/>
              <a:t>the</a:t>
            </a:r>
            <a:r>
              <a:rPr lang="en-US" sz="4800" dirty="0"/>
              <a:t> </a:t>
            </a:r>
            <a:r>
              <a:rPr lang="en-US" sz="4800" b="1" dirty="0"/>
              <a:t>power</a:t>
            </a:r>
            <a:r>
              <a:rPr lang="en-US" sz="4800" dirty="0"/>
              <a:t> </a:t>
            </a:r>
            <a:r>
              <a:rPr lang="en-US" sz="4800" b="1" dirty="0"/>
              <a:t>of</a:t>
            </a:r>
            <a:r>
              <a:rPr lang="en-US" sz="4800" dirty="0"/>
              <a:t> </a:t>
            </a:r>
            <a:r>
              <a:rPr lang="en-US" sz="4800" b="1" dirty="0" err="1"/>
              <a:t>laravel</a:t>
            </a:r>
            <a:endParaRPr dirty="0"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1"/>
          </p:nvPr>
        </p:nvSpPr>
        <p:spPr>
          <a:xfrm>
            <a:off x="1318260" y="2741628"/>
            <a:ext cx="9555479" cy="112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A Comprehensive Journey Into Modern Web Development With Laravel Framework</a:t>
            </a:r>
            <a:endParaRPr dirty="0"/>
          </a:p>
        </p:txBody>
      </p:sp>
      <p:sp>
        <p:nvSpPr>
          <p:cNvPr id="170" name="Google Shape;170;p18"/>
          <p:cNvSpPr txBox="1"/>
          <p:nvPr/>
        </p:nvSpPr>
        <p:spPr>
          <a:xfrm>
            <a:off x="1111568" y="4729734"/>
            <a:ext cx="91455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Group Members:                 Reg No: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Fiza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Ismail                              2112178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Umair </a:t>
            </a:r>
            <a:r>
              <a:rPr lang="en-US" sz="1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Solangi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        2112203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Hamza Bin </a:t>
            </a:r>
            <a:r>
              <a:rPr lang="en-US" sz="1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Javed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 2112180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M.Ahmed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Asim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     2112190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Ibrahim </a:t>
            </a:r>
            <a:r>
              <a:rPr lang="en-US" sz="1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Khalilullah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2112181</a:t>
            </a:r>
            <a:endParaRPr dirty="0"/>
          </a:p>
        </p:txBody>
      </p:sp>
      <p:pic>
        <p:nvPicPr>
          <p:cNvPr id="171" name="Google Shape;17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21966" y="-515351"/>
            <a:ext cx="6254496" cy="323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600"/>
              <a:buFont typeface="Red Hat Text"/>
              <a:buNone/>
            </a:pPr>
            <a:r>
              <a:rPr lang="en-US" sz="360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Route Actions and Controllers</a:t>
            </a:r>
            <a:br>
              <a:rPr lang="en-US" sz="3600"/>
            </a:br>
            <a:endParaRPr/>
          </a:p>
        </p:txBody>
      </p:sp>
      <p:sp>
        <p:nvSpPr>
          <p:cNvPr id="232" name="Google Shape;232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Creating route </a:t>
            </a:r>
            <a:endParaRPr/>
          </a:p>
        </p:txBody>
      </p:sp>
      <p:sp>
        <p:nvSpPr>
          <p:cNvPr id="234" name="Google Shape;234;p27"/>
          <p:cNvSpPr txBox="1">
            <a:spLocks noGrp="1"/>
          </p:cNvSpPr>
          <p:nvPr>
            <p:ph sz="half" idx="2"/>
          </p:nvPr>
        </p:nvSpPr>
        <p:spPr>
          <a:xfrm>
            <a:off x="675745" y="3958574"/>
            <a:ext cx="3999001" cy="77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C</a:t>
            </a:r>
            <a:r>
              <a:rPr lang="en-US" sz="2400" dirty="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ontrollers route </a:t>
            </a:r>
            <a:endParaRPr sz="2400" dirty="0"/>
          </a:p>
        </p:txBody>
      </p:sp>
      <p:sp>
        <p:nvSpPr>
          <p:cNvPr id="233" name="Google Shape;233;p27"/>
          <p:cNvSpPr txBox="1">
            <a:spLocks noGrp="1"/>
          </p:cNvSpPr>
          <p:nvPr>
            <p:ph type="body" sz="quarter" idx="3"/>
          </p:nvPr>
        </p:nvSpPr>
        <p:spPr>
          <a:xfrm>
            <a:off x="4975668" y="1443038"/>
            <a:ext cx="5798692" cy="169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🠶"/>
            </a:pPr>
            <a:r>
              <a:rPr lang="en-US" sz="1800" dirty="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Route actions are callbacks that execute when a specific route is requested, allowing us to handle the logic associated with that route.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 sz="1800" dirty="0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Define routes to handle HTTP methods and corresponding actions using the simple syntax provided by Laravel.</a:t>
            </a:r>
            <a:endParaRPr sz="1800" dirty="0"/>
          </a:p>
          <a:p>
            <a:pPr marL="3429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800" dirty="0"/>
          </a:p>
          <a:p>
            <a:pPr marL="3429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235" name="Google Shape;235;p27"/>
          <p:cNvSpPr txBox="1">
            <a:spLocks noGrp="1"/>
          </p:cNvSpPr>
          <p:nvPr>
            <p:ph sz="quarter" idx="4"/>
          </p:nvPr>
        </p:nvSpPr>
        <p:spPr>
          <a:xfrm>
            <a:off x="4913755" y="3720706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🠶"/>
            </a:pPr>
            <a:r>
              <a:rPr lang="en-US" sz="1800" dirty="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Controllers provide a structured way to organize route handlers and separate business logic from presentation logic.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 sz="1800" dirty="0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Delegate route handling logic to controllers to improve code organization and implementation flexibility.</a:t>
            </a:r>
            <a:endParaRPr sz="1800" dirty="0"/>
          </a:p>
          <a:p>
            <a:pPr marL="3429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800" dirty="0"/>
          </a:p>
          <a:p>
            <a:pPr marL="3429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Routes Commands</a:t>
            </a:r>
            <a:endParaRPr/>
          </a:p>
        </p:txBody>
      </p:sp>
      <p:pic>
        <p:nvPicPr>
          <p:cNvPr id="241" name="Google Shape;241;p28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58767" y="1519237"/>
            <a:ext cx="8033802" cy="552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1275" y="2100506"/>
            <a:ext cx="8911687" cy="4027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266333" y="2838748"/>
            <a:ext cx="3703241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APIs in Laravel</a:t>
            </a:r>
            <a:endParaRPr lang="en-US" sz="3645" dirty="0"/>
          </a:p>
        </p:txBody>
      </p:sp>
      <p:sp>
        <p:nvSpPr>
          <p:cNvPr id="8" name="Text 4"/>
          <p:cNvSpPr/>
          <p:nvPr/>
        </p:nvSpPr>
        <p:spPr>
          <a:xfrm>
            <a:off x="5655072" y="3695105"/>
            <a:ext cx="1727200" cy="3240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552"/>
              </a:lnSpc>
            </a:pPr>
            <a:endParaRPr lang="en-US" sz="1822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94333" y="2556570"/>
            <a:ext cx="3703241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</a:t>
            </a:r>
            <a:endParaRPr lang="en-US" sz="3645" dirty="0"/>
          </a:p>
        </p:txBody>
      </p:sp>
      <p:sp>
        <p:nvSpPr>
          <p:cNvPr id="6" name="Text 3"/>
          <p:cNvSpPr/>
          <p:nvPr/>
        </p:nvSpPr>
        <p:spPr>
          <a:xfrm>
            <a:off x="694333" y="3412927"/>
            <a:ext cx="6231334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 this presentation, we will explore the world of APIs and their significance in web development. We will also take a closer look at the powerful Laravel framework.</a:t>
            </a:r>
            <a:endParaRPr lang="en-US" sz="1458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1698328" y="832545"/>
            <a:ext cx="3703241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APIs in Laravel</a:t>
            </a:r>
            <a:endParaRPr lang="en-US" sz="3645" dirty="0"/>
          </a:p>
        </p:txBody>
      </p:sp>
      <p:sp>
        <p:nvSpPr>
          <p:cNvPr id="5" name="Shape 3"/>
          <p:cNvSpPr/>
          <p:nvPr/>
        </p:nvSpPr>
        <p:spPr>
          <a:xfrm>
            <a:off x="1698327" y="1781473"/>
            <a:ext cx="4305102" cy="2029420"/>
          </a:xfrm>
          <a:prstGeom prst="roundRect">
            <a:avLst>
              <a:gd name="adj" fmla="val 5474"/>
            </a:avLst>
          </a:prstGeom>
          <a:solidFill>
            <a:srgbClr val="161B23"/>
          </a:solidFill>
          <a:ln/>
        </p:spPr>
      </p:sp>
      <p:sp>
        <p:nvSpPr>
          <p:cNvPr id="6" name="Text 4"/>
          <p:cNvSpPr/>
          <p:nvPr/>
        </p:nvSpPr>
        <p:spPr>
          <a:xfrm>
            <a:off x="1883469" y="1966615"/>
            <a:ext cx="185162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is Laravel?</a:t>
            </a:r>
            <a:endParaRPr lang="en-US" sz="1822" dirty="0"/>
          </a:p>
        </p:txBody>
      </p:sp>
      <p:sp>
        <p:nvSpPr>
          <p:cNvPr id="7" name="Text 5"/>
          <p:cNvSpPr/>
          <p:nvPr/>
        </p:nvSpPr>
        <p:spPr>
          <a:xfrm>
            <a:off x="1883469" y="2441079"/>
            <a:ext cx="3934818" cy="11846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Laravel is a PHP framework known for its elegant syntax and extensive features. It provides a solid foundation for building robust web applications.</a:t>
            </a:r>
            <a:endParaRPr lang="en-US" sz="1458" dirty="0"/>
          </a:p>
        </p:txBody>
      </p:sp>
      <p:sp>
        <p:nvSpPr>
          <p:cNvPr id="8" name="Shape 6"/>
          <p:cNvSpPr/>
          <p:nvPr/>
        </p:nvSpPr>
        <p:spPr>
          <a:xfrm>
            <a:off x="6188571" y="1781473"/>
            <a:ext cx="4305102" cy="2029420"/>
          </a:xfrm>
          <a:prstGeom prst="roundRect">
            <a:avLst>
              <a:gd name="adj" fmla="val 5474"/>
            </a:avLst>
          </a:prstGeom>
          <a:solidFill>
            <a:srgbClr val="161B23"/>
          </a:solidFill>
          <a:ln/>
        </p:spPr>
      </p:sp>
      <p:sp>
        <p:nvSpPr>
          <p:cNvPr id="9" name="Text 7"/>
          <p:cNvSpPr/>
          <p:nvPr/>
        </p:nvSpPr>
        <p:spPr>
          <a:xfrm>
            <a:off x="6373713" y="1966615"/>
            <a:ext cx="307975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 to Laravel APIs</a:t>
            </a:r>
            <a:endParaRPr lang="en-US" sz="1822" dirty="0"/>
          </a:p>
        </p:txBody>
      </p:sp>
      <p:sp>
        <p:nvSpPr>
          <p:cNvPr id="10" name="Text 8"/>
          <p:cNvSpPr/>
          <p:nvPr/>
        </p:nvSpPr>
        <p:spPr>
          <a:xfrm>
            <a:off x="6373714" y="2441080"/>
            <a:ext cx="3934818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Laravel APIs allow developers to easily create and expose web services, enabling seamless integration with other applications and systems.</a:t>
            </a:r>
            <a:endParaRPr lang="en-US" sz="1458" dirty="0"/>
          </a:p>
        </p:txBody>
      </p:sp>
      <p:sp>
        <p:nvSpPr>
          <p:cNvPr id="11" name="Shape 9"/>
          <p:cNvSpPr/>
          <p:nvPr/>
        </p:nvSpPr>
        <p:spPr>
          <a:xfrm>
            <a:off x="1698327" y="3996035"/>
            <a:ext cx="4305102" cy="2029420"/>
          </a:xfrm>
          <a:prstGeom prst="roundRect">
            <a:avLst>
              <a:gd name="adj" fmla="val 5474"/>
            </a:avLst>
          </a:prstGeom>
          <a:solidFill>
            <a:srgbClr val="161B23"/>
          </a:solidFill>
          <a:ln/>
        </p:spPr>
      </p:sp>
      <p:sp>
        <p:nvSpPr>
          <p:cNvPr id="12" name="Text 10"/>
          <p:cNvSpPr/>
          <p:nvPr/>
        </p:nvSpPr>
        <p:spPr>
          <a:xfrm>
            <a:off x="1883469" y="4181177"/>
            <a:ext cx="265430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Types of APIs in Laravel</a:t>
            </a:r>
            <a:endParaRPr lang="en-US" sz="1822" dirty="0"/>
          </a:p>
        </p:txBody>
      </p:sp>
      <p:sp>
        <p:nvSpPr>
          <p:cNvPr id="13" name="Text 11"/>
          <p:cNvSpPr/>
          <p:nvPr/>
        </p:nvSpPr>
        <p:spPr>
          <a:xfrm>
            <a:off x="1883469" y="4655642"/>
            <a:ext cx="3934818" cy="11846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Laravel supports various types of APIs, including RESTful APIs, GraphQL APIs, and JSON APIs, offering flexibility and versatility in development.</a:t>
            </a:r>
            <a:endParaRPr lang="en-US" sz="1458" dirty="0"/>
          </a:p>
        </p:txBody>
      </p:sp>
      <p:sp>
        <p:nvSpPr>
          <p:cNvPr id="14" name="Shape 12"/>
          <p:cNvSpPr/>
          <p:nvPr/>
        </p:nvSpPr>
        <p:spPr>
          <a:xfrm>
            <a:off x="6188571" y="3996035"/>
            <a:ext cx="4305102" cy="2029420"/>
          </a:xfrm>
          <a:prstGeom prst="roundRect">
            <a:avLst>
              <a:gd name="adj" fmla="val 5474"/>
            </a:avLst>
          </a:prstGeom>
          <a:solidFill>
            <a:srgbClr val="161B23"/>
          </a:solidFill>
          <a:ln/>
        </p:spPr>
      </p:sp>
      <p:sp>
        <p:nvSpPr>
          <p:cNvPr id="15" name="Text 13"/>
          <p:cNvSpPr/>
          <p:nvPr/>
        </p:nvSpPr>
        <p:spPr>
          <a:xfrm>
            <a:off x="6373713" y="4181177"/>
            <a:ext cx="356870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Benefits of using APIs in Laravel</a:t>
            </a:r>
            <a:endParaRPr lang="en-US" sz="1822" dirty="0"/>
          </a:p>
        </p:txBody>
      </p:sp>
      <p:sp>
        <p:nvSpPr>
          <p:cNvPr id="16" name="Text 14"/>
          <p:cNvSpPr/>
          <p:nvPr/>
        </p:nvSpPr>
        <p:spPr>
          <a:xfrm>
            <a:off x="6373714" y="4655642"/>
            <a:ext cx="3934818" cy="11846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leveraging Laravel APIs, developers can enhance code reusability, improve scalability, and foster collaboration between different platforms and teams.</a:t>
            </a:r>
            <a:endParaRPr lang="en-US" sz="1458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206129" y="450850"/>
            <a:ext cx="5207000" cy="5117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30"/>
              </a:lnSpc>
            </a:pPr>
            <a:r>
              <a:rPr lang="en-US" sz="32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Developing APIs in Laravel</a:t>
            </a:r>
            <a:endParaRPr lang="en-US" sz="3224" dirty="0"/>
          </a:p>
        </p:txBody>
      </p:sp>
      <p:sp>
        <p:nvSpPr>
          <p:cNvPr id="5" name="Shape 3"/>
          <p:cNvSpPr/>
          <p:nvPr/>
        </p:nvSpPr>
        <p:spPr>
          <a:xfrm>
            <a:off x="6079530" y="1290142"/>
            <a:ext cx="32743" cy="5116909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6" name="Shape 4"/>
          <p:cNvSpPr/>
          <p:nvPr/>
        </p:nvSpPr>
        <p:spPr>
          <a:xfrm>
            <a:off x="6280150" y="1585913"/>
            <a:ext cx="573187" cy="32743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7" name="Shape 5"/>
          <p:cNvSpPr/>
          <p:nvPr/>
        </p:nvSpPr>
        <p:spPr>
          <a:xfrm>
            <a:off x="5911652" y="1418134"/>
            <a:ext cx="368498" cy="368498"/>
          </a:xfrm>
          <a:prstGeom prst="roundRect">
            <a:avLst>
              <a:gd name="adj" fmla="val 26668"/>
            </a:avLst>
          </a:prstGeom>
          <a:solidFill>
            <a:srgbClr val="161B23"/>
          </a:solidFill>
          <a:ln/>
        </p:spPr>
      </p:sp>
      <p:sp>
        <p:nvSpPr>
          <p:cNvPr id="8" name="Text 6"/>
          <p:cNvSpPr/>
          <p:nvPr/>
        </p:nvSpPr>
        <p:spPr>
          <a:xfrm>
            <a:off x="6045101" y="1448792"/>
            <a:ext cx="101600" cy="3070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8"/>
              </a:lnSpc>
            </a:pPr>
            <a:r>
              <a:rPr lang="en-US" sz="193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1934" dirty="0"/>
          </a:p>
        </p:txBody>
      </p:sp>
      <p:sp>
        <p:nvSpPr>
          <p:cNvPr id="9" name="Text 7"/>
          <p:cNvSpPr/>
          <p:nvPr/>
        </p:nvSpPr>
        <p:spPr>
          <a:xfrm>
            <a:off x="6996708" y="1453853"/>
            <a:ext cx="2628900" cy="2557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5"/>
              </a:lnSpc>
            </a:pPr>
            <a:r>
              <a:rPr lang="en-US" sz="161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Setting up a Laravel project</a:t>
            </a:r>
            <a:endParaRPr lang="en-US" sz="1612" dirty="0"/>
          </a:p>
        </p:txBody>
      </p:sp>
      <p:sp>
        <p:nvSpPr>
          <p:cNvPr id="10" name="Text 8"/>
          <p:cNvSpPr/>
          <p:nvPr/>
        </p:nvSpPr>
        <p:spPr>
          <a:xfrm>
            <a:off x="6996708" y="1873349"/>
            <a:ext cx="2989064" cy="10481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63"/>
              </a:lnSpc>
            </a:pPr>
            <a:r>
              <a:rPr lang="en-US" sz="129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 how to install Laravel, configure the project environment, and get your development environment up and running in no time.</a:t>
            </a:r>
            <a:endParaRPr lang="en-US" sz="1290" dirty="0"/>
          </a:p>
        </p:txBody>
      </p:sp>
      <p:sp>
        <p:nvSpPr>
          <p:cNvPr id="11" name="Shape 9"/>
          <p:cNvSpPr/>
          <p:nvPr/>
        </p:nvSpPr>
        <p:spPr>
          <a:xfrm>
            <a:off x="5338465" y="2404666"/>
            <a:ext cx="573187" cy="32743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12" name="Shape 10"/>
          <p:cNvSpPr/>
          <p:nvPr/>
        </p:nvSpPr>
        <p:spPr>
          <a:xfrm>
            <a:off x="5911652" y="2236887"/>
            <a:ext cx="368498" cy="368498"/>
          </a:xfrm>
          <a:prstGeom prst="roundRect">
            <a:avLst>
              <a:gd name="adj" fmla="val 26668"/>
            </a:avLst>
          </a:prstGeom>
          <a:solidFill>
            <a:srgbClr val="161B23"/>
          </a:solidFill>
          <a:ln/>
        </p:spPr>
      </p:sp>
      <p:sp>
        <p:nvSpPr>
          <p:cNvPr id="13" name="Text 11"/>
          <p:cNvSpPr/>
          <p:nvPr/>
        </p:nvSpPr>
        <p:spPr>
          <a:xfrm>
            <a:off x="6029226" y="2267545"/>
            <a:ext cx="133350" cy="3070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8"/>
              </a:lnSpc>
            </a:pPr>
            <a:r>
              <a:rPr lang="en-US" sz="193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1934" dirty="0"/>
          </a:p>
        </p:txBody>
      </p:sp>
      <p:sp>
        <p:nvSpPr>
          <p:cNvPr id="14" name="Text 12"/>
          <p:cNvSpPr/>
          <p:nvPr/>
        </p:nvSpPr>
        <p:spPr>
          <a:xfrm>
            <a:off x="2206129" y="2272606"/>
            <a:ext cx="2988965" cy="5115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015"/>
              </a:lnSpc>
            </a:pPr>
            <a:r>
              <a:rPr lang="en-US" sz="161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Creating and configuring API routes</a:t>
            </a:r>
            <a:endParaRPr lang="en-US" sz="1612" dirty="0"/>
          </a:p>
        </p:txBody>
      </p:sp>
      <p:sp>
        <p:nvSpPr>
          <p:cNvPr id="15" name="Text 13"/>
          <p:cNvSpPr/>
          <p:nvPr/>
        </p:nvSpPr>
        <p:spPr>
          <a:xfrm>
            <a:off x="2206129" y="2947888"/>
            <a:ext cx="2988965" cy="10481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063"/>
              </a:lnSpc>
            </a:pPr>
            <a:r>
              <a:rPr lang="en-US" sz="129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 how to define API routes in Laravel, handle different HTTP methods, and establish the necessary endpoints for your API.</a:t>
            </a:r>
            <a:endParaRPr lang="en-US" sz="1290" dirty="0"/>
          </a:p>
        </p:txBody>
      </p:sp>
      <p:sp>
        <p:nvSpPr>
          <p:cNvPr id="16" name="Shape 14"/>
          <p:cNvSpPr/>
          <p:nvPr/>
        </p:nvSpPr>
        <p:spPr>
          <a:xfrm>
            <a:off x="6280150" y="3544689"/>
            <a:ext cx="573187" cy="32743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17" name="Shape 15"/>
          <p:cNvSpPr/>
          <p:nvPr/>
        </p:nvSpPr>
        <p:spPr>
          <a:xfrm>
            <a:off x="5911652" y="3376910"/>
            <a:ext cx="368498" cy="368498"/>
          </a:xfrm>
          <a:prstGeom prst="roundRect">
            <a:avLst>
              <a:gd name="adj" fmla="val 26668"/>
            </a:avLst>
          </a:prstGeom>
          <a:solidFill>
            <a:srgbClr val="161B23"/>
          </a:solidFill>
          <a:ln/>
        </p:spPr>
      </p:sp>
      <p:sp>
        <p:nvSpPr>
          <p:cNvPr id="18" name="Text 16"/>
          <p:cNvSpPr/>
          <p:nvPr/>
        </p:nvSpPr>
        <p:spPr>
          <a:xfrm>
            <a:off x="6029226" y="3407569"/>
            <a:ext cx="133350" cy="3070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8"/>
              </a:lnSpc>
            </a:pPr>
            <a:r>
              <a:rPr lang="en-US" sz="193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1934" dirty="0"/>
          </a:p>
        </p:txBody>
      </p:sp>
      <p:sp>
        <p:nvSpPr>
          <p:cNvPr id="19" name="Text 17"/>
          <p:cNvSpPr/>
          <p:nvPr/>
        </p:nvSpPr>
        <p:spPr>
          <a:xfrm>
            <a:off x="6996708" y="3412630"/>
            <a:ext cx="2857500" cy="2557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5"/>
              </a:lnSpc>
            </a:pPr>
            <a:r>
              <a:rPr lang="en-US" sz="161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Implementing API controllers</a:t>
            </a:r>
            <a:endParaRPr lang="en-US" sz="1612" dirty="0"/>
          </a:p>
        </p:txBody>
      </p:sp>
      <p:sp>
        <p:nvSpPr>
          <p:cNvPr id="20" name="Text 18"/>
          <p:cNvSpPr/>
          <p:nvPr/>
        </p:nvSpPr>
        <p:spPr>
          <a:xfrm>
            <a:off x="6996708" y="3832126"/>
            <a:ext cx="2989064" cy="10481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63"/>
              </a:lnSpc>
            </a:pPr>
            <a:r>
              <a:rPr lang="en-US" sz="129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Master the art of creating API controllers in Laravel, allowing you to organize your code, manage request handling, and control API logic.</a:t>
            </a:r>
            <a:endParaRPr lang="en-US" sz="1290" dirty="0"/>
          </a:p>
        </p:txBody>
      </p:sp>
      <p:sp>
        <p:nvSpPr>
          <p:cNvPr id="21" name="Shape 19"/>
          <p:cNvSpPr/>
          <p:nvPr/>
        </p:nvSpPr>
        <p:spPr>
          <a:xfrm>
            <a:off x="5338465" y="4651970"/>
            <a:ext cx="573187" cy="32743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22" name="Shape 20"/>
          <p:cNvSpPr/>
          <p:nvPr/>
        </p:nvSpPr>
        <p:spPr>
          <a:xfrm>
            <a:off x="5911652" y="4484192"/>
            <a:ext cx="368498" cy="368498"/>
          </a:xfrm>
          <a:prstGeom prst="roundRect">
            <a:avLst>
              <a:gd name="adj" fmla="val 26668"/>
            </a:avLst>
          </a:prstGeom>
          <a:solidFill>
            <a:srgbClr val="161B23"/>
          </a:solidFill>
          <a:ln/>
        </p:spPr>
      </p:sp>
      <p:sp>
        <p:nvSpPr>
          <p:cNvPr id="23" name="Text 21"/>
          <p:cNvSpPr/>
          <p:nvPr/>
        </p:nvSpPr>
        <p:spPr>
          <a:xfrm>
            <a:off x="6026051" y="4514850"/>
            <a:ext cx="139700" cy="3070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8"/>
              </a:lnSpc>
            </a:pPr>
            <a:r>
              <a:rPr lang="en-US" sz="193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1934" dirty="0"/>
          </a:p>
        </p:txBody>
      </p:sp>
      <p:sp>
        <p:nvSpPr>
          <p:cNvPr id="24" name="Text 22"/>
          <p:cNvSpPr/>
          <p:nvPr/>
        </p:nvSpPr>
        <p:spPr>
          <a:xfrm>
            <a:off x="2206129" y="4519910"/>
            <a:ext cx="2988965" cy="5115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015"/>
              </a:lnSpc>
            </a:pPr>
            <a:r>
              <a:rPr lang="en-US" sz="161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Handling API requests and responses</a:t>
            </a:r>
            <a:endParaRPr lang="en-US" sz="1612" dirty="0"/>
          </a:p>
        </p:txBody>
      </p:sp>
      <p:sp>
        <p:nvSpPr>
          <p:cNvPr id="25" name="Text 23"/>
          <p:cNvSpPr/>
          <p:nvPr/>
        </p:nvSpPr>
        <p:spPr>
          <a:xfrm>
            <a:off x="2206129" y="5195193"/>
            <a:ext cx="2988965" cy="10481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063"/>
              </a:lnSpc>
            </a:pPr>
            <a:r>
              <a:rPr lang="en-US" sz="129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techniques for handling API requests and responses, including data validation, error handling, and delivering meaningful responses to clients.</a:t>
            </a:r>
            <a:endParaRPr lang="en-US" sz="129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9488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948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2192000" cy="6859488"/>
          </a:xfrm>
          <a:prstGeom prst="rect">
            <a:avLst/>
          </a:prstGeom>
          <a:solidFill>
            <a:srgbClr val="202733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108200" y="461665"/>
            <a:ext cx="7975600" cy="10493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4132"/>
              </a:lnSpc>
            </a:pPr>
            <a:r>
              <a:rPr lang="en-US" sz="3305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Authentication and Authorization in Laravel APIs</a:t>
            </a:r>
            <a:endParaRPr lang="en-US" sz="3305" dirty="0"/>
          </a:p>
        </p:txBody>
      </p:sp>
      <p:sp>
        <p:nvSpPr>
          <p:cNvPr id="7" name="Shape 4"/>
          <p:cNvSpPr/>
          <p:nvPr/>
        </p:nvSpPr>
        <p:spPr>
          <a:xfrm>
            <a:off x="6079232" y="1762820"/>
            <a:ext cx="33536" cy="4635004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8" name="Shape 5"/>
          <p:cNvSpPr/>
          <p:nvPr/>
        </p:nvSpPr>
        <p:spPr>
          <a:xfrm>
            <a:off x="6284863" y="2066032"/>
            <a:ext cx="587673" cy="33536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9" name="Shape 6"/>
          <p:cNvSpPr/>
          <p:nvPr/>
        </p:nvSpPr>
        <p:spPr>
          <a:xfrm>
            <a:off x="5907138" y="1893987"/>
            <a:ext cx="377726" cy="377726"/>
          </a:xfrm>
          <a:prstGeom prst="roundRect">
            <a:avLst>
              <a:gd name="adj" fmla="val 26672"/>
            </a:avLst>
          </a:prstGeom>
          <a:solidFill>
            <a:srgbClr val="161B23"/>
          </a:solidFill>
          <a:ln/>
        </p:spPr>
      </p:sp>
      <p:sp>
        <p:nvSpPr>
          <p:cNvPr id="10" name="Text 7"/>
          <p:cNvSpPr/>
          <p:nvPr/>
        </p:nvSpPr>
        <p:spPr>
          <a:xfrm>
            <a:off x="6045150" y="1925439"/>
            <a:ext cx="101600" cy="314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79"/>
              </a:lnSpc>
            </a:pPr>
            <a:r>
              <a:rPr lang="en-US" sz="1983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1983" dirty="0"/>
          </a:p>
        </p:txBody>
      </p:sp>
      <p:sp>
        <p:nvSpPr>
          <p:cNvPr id="11" name="Text 8"/>
          <p:cNvSpPr/>
          <p:nvPr/>
        </p:nvSpPr>
        <p:spPr>
          <a:xfrm>
            <a:off x="7019430" y="1930698"/>
            <a:ext cx="3064371" cy="7867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66"/>
              </a:lnSpc>
            </a:pPr>
            <a:r>
              <a:rPr lang="en-US" sz="165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Understanding API authentication methods in Laravel</a:t>
            </a:r>
            <a:endParaRPr lang="en-US" sz="1652" dirty="0"/>
          </a:p>
        </p:txBody>
      </p:sp>
      <p:sp>
        <p:nvSpPr>
          <p:cNvPr id="12" name="Text 9"/>
          <p:cNvSpPr/>
          <p:nvPr/>
        </p:nvSpPr>
        <p:spPr>
          <a:xfrm>
            <a:off x="7019430" y="2885282"/>
            <a:ext cx="3064371" cy="10743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15"/>
              </a:lnSpc>
            </a:pPr>
            <a:r>
              <a:rPr lang="en-US" sz="1322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Dive into the world of API authentication and learn about the different options available in Laravel for securing your API endpoints.</a:t>
            </a:r>
            <a:endParaRPr lang="en-US" sz="1322" dirty="0"/>
          </a:p>
        </p:txBody>
      </p:sp>
      <p:sp>
        <p:nvSpPr>
          <p:cNvPr id="13" name="Shape 10"/>
          <p:cNvSpPr/>
          <p:nvPr/>
        </p:nvSpPr>
        <p:spPr>
          <a:xfrm>
            <a:off x="5319464" y="2905522"/>
            <a:ext cx="587673" cy="33536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14" name="Shape 11"/>
          <p:cNvSpPr/>
          <p:nvPr/>
        </p:nvSpPr>
        <p:spPr>
          <a:xfrm>
            <a:off x="5907138" y="2733477"/>
            <a:ext cx="377726" cy="377726"/>
          </a:xfrm>
          <a:prstGeom prst="roundRect">
            <a:avLst>
              <a:gd name="adj" fmla="val 26672"/>
            </a:avLst>
          </a:prstGeom>
          <a:solidFill>
            <a:srgbClr val="161B23"/>
          </a:solidFill>
          <a:ln/>
        </p:spPr>
      </p:sp>
      <p:sp>
        <p:nvSpPr>
          <p:cNvPr id="15" name="Text 12"/>
          <p:cNvSpPr/>
          <p:nvPr/>
        </p:nvSpPr>
        <p:spPr>
          <a:xfrm>
            <a:off x="6026100" y="2764929"/>
            <a:ext cx="139700" cy="314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79"/>
              </a:lnSpc>
            </a:pPr>
            <a:r>
              <a:rPr lang="en-US" sz="1983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1983" dirty="0"/>
          </a:p>
        </p:txBody>
      </p:sp>
      <p:sp>
        <p:nvSpPr>
          <p:cNvPr id="16" name="Text 13"/>
          <p:cNvSpPr/>
          <p:nvPr/>
        </p:nvSpPr>
        <p:spPr>
          <a:xfrm>
            <a:off x="2108200" y="2770188"/>
            <a:ext cx="3064371" cy="5244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066"/>
              </a:lnSpc>
            </a:pPr>
            <a:r>
              <a:rPr lang="en-US" sz="165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Implementing token-based authentication</a:t>
            </a:r>
            <a:endParaRPr lang="en-US" sz="1652" dirty="0"/>
          </a:p>
        </p:txBody>
      </p:sp>
      <p:sp>
        <p:nvSpPr>
          <p:cNvPr id="17" name="Text 14"/>
          <p:cNvSpPr/>
          <p:nvPr/>
        </p:nvSpPr>
        <p:spPr>
          <a:xfrm>
            <a:off x="2108200" y="3462536"/>
            <a:ext cx="3064371" cy="10743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115"/>
              </a:lnSpc>
            </a:pPr>
            <a:r>
              <a:rPr lang="en-US" sz="1322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 how to implement token-based authentication in Laravel APIs, providing a secure and scalable authentication mechanism for your users.</a:t>
            </a:r>
            <a:endParaRPr lang="en-US" sz="1322" dirty="0"/>
          </a:p>
        </p:txBody>
      </p:sp>
      <p:sp>
        <p:nvSpPr>
          <p:cNvPr id="18" name="Shape 15"/>
          <p:cNvSpPr/>
          <p:nvPr/>
        </p:nvSpPr>
        <p:spPr>
          <a:xfrm>
            <a:off x="6284863" y="4598591"/>
            <a:ext cx="587673" cy="33536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19" name="Shape 16"/>
          <p:cNvSpPr/>
          <p:nvPr/>
        </p:nvSpPr>
        <p:spPr>
          <a:xfrm>
            <a:off x="5907138" y="4426545"/>
            <a:ext cx="377726" cy="377726"/>
          </a:xfrm>
          <a:prstGeom prst="roundRect">
            <a:avLst>
              <a:gd name="adj" fmla="val 26672"/>
            </a:avLst>
          </a:prstGeom>
          <a:solidFill>
            <a:srgbClr val="161B23"/>
          </a:solidFill>
          <a:ln/>
        </p:spPr>
      </p:sp>
      <p:sp>
        <p:nvSpPr>
          <p:cNvPr id="20" name="Text 17"/>
          <p:cNvSpPr/>
          <p:nvPr/>
        </p:nvSpPr>
        <p:spPr>
          <a:xfrm>
            <a:off x="6029275" y="4457997"/>
            <a:ext cx="133350" cy="314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79"/>
              </a:lnSpc>
            </a:pPr>
            <a:r>
              <a:rPr lang="en-US" sz="1983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1983" dirty="0"/>
          </a:p>
        </p:txBody>
      </p:sp>
      <p:sp>
        <p:nvSpPr>
          <p:cNvPr id="21" name="Text 18"/>
          <p:cNvSpPr/>
          <p:nvPr/>
        </p:nvSpPr>
        <p:spPr>
          <a:xfrm>
            <a:off x="7019430" y="4463257"/>
            <a:ext cx="3064371" cy="5244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66"/>
              </a:lnSpc>
            </a:pPr>
            <a:r>
              <a:rPr lang="en-US" sz="165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Role-based access control in Laravel APIs</a:t>
            </a:r>
            <a:endParaRPr lang="en-US" sz="1652" dirty="0"/>
          </a:p>
        </p:txBody>
      </p:sp>
      <p:sp>
        <p:nvSpPr>
          <p:cNvPr id="22" name="Text 19"/>
          <p:cNvSpPr/>
          <p:nvPr/>
        </p:nvSpPr>
        <p:spPr>
          <a:xfrm>
            <a:off x="7019430" y="5155605"/>
            <a:ext cx="3064371" cy="10743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15"/>
              </a:lnSpc>
            </a:pPr>
            <a:r>
              <a:rPr lang="en-US" sz="1322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 how to implement role-based access control in Laravel APIs, granting specific permissions to users based on their assigned roles.</a:t>
            </a:r>
            <a:endParaRPr lang="en-US" sz="1322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993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99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2192000" cy="6858993"/>
          </a:xfrm>
          <a:prstGeom prst="rect">
            <a:avLst/>
          </a:prstGeom>
          <a:solidFill>
            <a:srgbClr val="202733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84586" y="464444"/>
            <a:ext cx="8022729" cy="10556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4156"/>
              </a:lnSpc>
            </a:pPr>
            <a:r>
              <a:rPr lang="en-US" sz="3325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API Testing and Documentation in Laravel</a:t>
            </a:r>
            <a:endParaRPr lang="en-US" sz="3325" dirty="0"/>
          </a:p>
        </p:txBody>
      </p:sp>
      <p:sp>
        <p:nvSpPr>
          <p:cNvPr id="7" name="Shape 4"/>
          <p:cNvSpPr/>
          <p:nvPr/>
        </p:nvSpPr>
        <p:spPr>
          <a:xfrm>
            <a:off x="2321025" y="1773436"/>
            <a:ext cx="33734" cy="4621113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8" name="Shape 5"/>
          <p:cNvSpPr/>
          <p:nvPr/>
        </p:nvSpPr>
        <p:spPr>
          <a:xfrm>
            <a:off x="2527895" y="2078435"/>
            <a:ext cx="591145" cy="33734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9" name="Shape 6"/>
          <p:cNvSpPr/>
          <p:nvPr/>
        </p:nvSpPr>
        <p:spPr>
          <a:xfrm>
            <a:off x="2147888" y="1905397"/>
            <a:ext cx="380008" cy="380008"/>
          </a:xfrm>
          <a:prstGeom prst="roundRect">
            <a:avLst>
              <a:gd name="adj" fmla="val 26668"/>
            </a:avLst>
          </a:prstGeom>
          <a:solidFill>
            <a:srgbClr val="161B23"/>
          </a:solidFill>
          <a:ln/>
        </p:spPr>
      </p:sp>
      <p:sp>
        <p:nvSpPr>
          <p:cNvPr id="10" name="Text 7"/>
          <p:cNvSpPr/>
          <p:nvPr/>
        </p:nvSpPr>
        <p:spPr>
          <a:xfrm>
            <a:off x="2287092" y="1937047"/>
            <a:ext cx="101600" cy="316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93"/>
              </a:lnSpc>
            </a:pPr>
            <a:r>
              <a:rPr lang="en-US" sz="1995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1995" dirty="0"/>
          </a:p>
        </p:txBody>
      </p:sp>
      <p:sp>
        <p:nvSpPr>
          <p:cNvPr id="11" name="Text 8"/>
          <p:cNvSpPr/>
          <p:nvPr/>
        </p:nvSpPr>
        <p:spPr>
          <a:xfrm>
            <a:off x="3266778" y="1942307"/>
            <a:ext cx="2654300" cy="2639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8"/>
              </a:lnSpc>
            </a:pPr>
            <a:r>
              <a:rPr lang="en-US" sz="166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 to API testing</a:t>
            </a:r>
            <a:endParaRPr lang="en-US" sz="1662" dirty="0"/>
          </a:p>
        </p:txBody>
      </p:sp>
      <p:sp>
        <p:nvSpPr>
          <p:cNvPr id="12" name="Text 9"/>
          <p:cNvSpPr/>
          <p:nvPr/>
        </p:nvSpPr>
        <p:spPr>
          <a:xfrm>
            <a:off x="3266778" y="2375098"/>
            <a:ext cx="6840538" cy="5403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27"/>
              </a:lnSpc>
            </a:pPr>
            <a:r>
              <a:rPr lang="en-US" sz="133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the importance of testing APIs and learn how to write automated tests in Laravel to ensure the reliability and stability of your APIs.</a:t>
            </a:r>
            <a:endParaRPr lang="en-US" sz="1330" dirty="0"/>
          </a:p>
        </p:txBody>
      </p:sp>
      <p:sp>
        <p:nvSpPr>
          <p:cNvPr id="13" name="Shape 10"/>
          <p:cNvSpPr/>
          <p:nvPr/>
        </p:nvSpPr>
        <p:spPr>
          <a:xfrm>
            <a:off x="2527895" y="3598466"/>
            <a:ext cx="591145" cy="33734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14" name="Shape 11"/>
          <p:cNvSpPr/>
          <p:nvPr/>
        </p:nvSpPr>
        <p:spPr>
          <a:xfrm>
            <a:off x="2147888" y="3425429"/>
            <a:ext cx="380008" cy="380008"/>
          </a:xfrm>
          <a:prstGeom prst="roundRect">
            <a:avLst>
              <a:gd name="adj" fmla="val 26668"/>
            </a:avLst>
          </a:prstGeom>
          <a:solidFill>
            <a:srgbClr val="161B23"/>
          </a:solidFill>
          <a:ln/>
        </p:spPr>
      </p:sp>
      <p:sp>
        <p:nvSpPr>
          <p:cNvPr id="15" name="Text 12"/>
          <p:cNvSpPr/>
          <p:nvPr/>
        </p:nvSpPr>
        <p:spPr>
          <a:xfrm>
            <a:off x="2268042" y="3457079"/>
            <a:ext cx="139700" cy="316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93"/>
              </a:lnSpc>
            </a:pPr>
            <a:r>
              <a:rPr lang="en-US" sz="1995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1995" dirty="0"/>
          </a:p>
        </p:txBody>
      </p:sp>
      <p:sp>
        <p:nvSpPr>
          <p:cNvPr id="16" name="Text 13"/>
          <p:cNvSpPr/>
          <p:nvPr/>
        </p:nvSpPr>
        <p:spPr>
          <a:xfrm>
            <a:off x="3266778" y="3462337"/>
            <a:ext cx="5092700" cy="2639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8"/>
              </a:lnSpc>
            </a:pPr>
            <a:r>
              <a:rPr lang="en-US" sz="166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Implementing API testing in Laravel with PHPUnit</a:t>
            </a:r>
            <a:endParaRPr lang="en-US" sz="1662" dirty="0"/>
          </a:p>
        </p:txBody>
      </p:sp>
      <p:sp>
        <p:nvSpPr>
          <p:cNvPr id="17" name="Text 14"/>
          <p:cNvSpPr/>
          <p:nvPr/>
        </p:nvSpPr>
        <p:spPr>
          <a:xfrm>
            <a:off x="3266778" y="3895130"/>
            <a:ext cx="6840538" cy="5403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27"/>
              </a:lnSpc>
            </a:pPr>
            <a:r>
              <a:rPr lang="en-US" sz="133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 how to use PHPUnit to write comprehensive API tests, covering different scenarios and validating the functionality of your APIs.</a:t>
            </a:r>
            <a:endParaRPr lang="en-US" sz="1330" dirty="0"/>
          </a:p>
        </p:txBody>
      </p:sp>
      <p:sp>
        <p:nvSpPr>
          <p:cNvPr id="18" name="Shape 15"/>
          <p:cNvSpPr/>
          <p:nvPr/>
        </p:nvSpPr>
        <p:spPr>
          <a:xfrm>
            <a:off x="2527895" y="5118497"/>
            <a:ext cx="591145" cy="33734"/>
          </a:xfrm>
          <a:prstGeom prst="rect">
            <a:avLst/>
          </a:prstGeom>
          <a:solidFill>
            <a:srgbClr val="161B23"/>
          </a:solidFill>
          <a:ln/>
        </p:spPr>
      </p:sp>
      <p:sp>
        <p:nvSpPr>
          <p:cNvPr id="19" name="Shape 16"/>
          <p:cNvSpPr/>
          <p:nvPr/>
        </p:nvSpPr>
        <p:spPr>
          <a:xfrm>
            <a:off x="2147888" y="4945459"/>
            <a:ext cx="380008" cy="380008"/>
          </a:xfrm>
          <a:prstGeom prst="roundRect">
            <a:avLst>
              <a:gd name="adj" fmla="val 26668"/>
            </a:avLst>
          </a:prstGeom>
          <a:solidFill>
            <a:srgbClr val="161B23"/>
          </a:solidFill>
          <a:ln/>
        </p:spPr>
      </p:sp>
      <p:sp>
        <p:nvSpPr>
          <p:cNvPr id="20" name="Text 17"/>
          <p:cNvSpPr/>
          <p:nvPr/>
        </p:nvSpPr>
        <p:spPr>
          <a:xfrm>
            <a:off x="2268042" y="4977110"/>
            <a:ext cx="139700" cy="316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93"/>
              </a:lnSpc>
            </a:pPr>
            <a:r>
              <a:rPr lang="en-US" sz="1995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1995" dirty="0"/>
          </a:p>
        </p:txBody>
      </p:sp>
      <p:sp>
        <p:nvSpPr>
          <p:cNvPr id="21" name="Text 18"/>
          <p:cNvSpPr/>
          <p:nvPr/>
        </p:nvSpPr>
        <p:spPr>
          <a:xfrm>
            <a:off x="3266778" y="4982369"/>
            <a:ext cx="4203700" cy="2639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8"/>
              </a:lnSpc>
            </a:pPr>
            <a:r>
              <a:rPr lang="en-US" sz="1662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Documenting Laravel APIs using Swagger</a:t>
            </a:r>
            <a:endParaRPr lang="en-US" sz="1662" dirty="0"/>
          </a:p>
        </p:txBody>
      </p:sp>
      <p:sp>
        <p:nvSpPr>
          <p:cNvPr id="22" name="Text 19"/>
          <p:cNvSpPr/>
          <p:nvPr/>
        </p:nvSpPr>
        <p:spPr>
          <a:xfrm>
            <a:off x="3266778" y="5415161"/>
            <a:ext cx="6840538" cy="8105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27"/>
              </a:lnSpc>
            </a:pPr>
            <a:r>
              <a:rPr lang="en-US" sz="133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 how to use the Swagger documentation tool to generate interactive API documentation for your Laravel APIs, making it easier for developers to understand and consume your APIs.</a:t>
            </a:r>
            <a:endParaRPr lang="en-US" sz="133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sp>
        <p:nvSpPr>
          <p:cNvPr id="254" name="Google Shape;254;p30"/>
          <p:cNvSpPr txBox="1">
            <a:spLocks noGrp="1"/>
          </p:cNvSpPr>
          <p:nvPr>
            <p:ph type="title" idx="4294967295"/>
          </p:nvPr>
        </p:nvSpPr>
        <p:spPr>
          <a:xfrm>
            <a:off x="1095375" y="2684463"/>
            <a:ext cx="11096625" cy="404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dirty="0"/>
              <a:t>Composer</a:t>
            </a:r>
            <a:br>
              <a:rPr lang="en-US" dirty="0"/>
            </a:br>
            <a:r>
              <a:rPr lang="en-US" dirty="0"/>
              <a:t>Laravel</a:t>
            </a:r>
            <a:br>
              <a:rPr lang="en-US" dirty="0"/>
            </a:br>
            <a:r>
              <a:rPr lang="en-US" dirty="0" err="1"/>
              <a:t>Mysql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1254" y="1270000"/>
            <a:ext cx="84709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1110996" y="381222"/>
            <a:ext cx="9970008" cy="756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dirty="0"/>
              <a:t>Introduction </a:t>
            </a:r>
            <a:endParaRPr dirty="0"/>
          </a:p>
        </p:txBody>
      </p:sp>
      <p:sp>
        <p:nvSpPr>
          <p:cNvPr id="178" name="Google Shape;178;p19"/>
          <p:cNvSpPr txBox="1">
            <a:spLocks noGrp="1"/>
          </p:cNvSpPr>
          <p:nvPr>
            <p:ph idx="1"/>
          </p:nvPr>
        </p:nvSpPr>
        <p:spPr>
          <a:xfrm>
            <a:off x="707517" y="1137856"/>
            <a:ext cx="9970008" cy="5477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-US" sz="1900" dirty="0"/>
              <a:t>Laravel is an open-source PHP web framework. It is freely available for developers to use, modify, and contribute to.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 b="1" dirty="0"/>
              <a:t>MVC Architecture: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Follows the Model-View-Controller (MVC) architectural pattern.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Ensures a structured and organized approach to web development.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 b="1" dirty="0"/>
              <a:t>Expressive Syntax: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Laravel offers an expressive and readable syntax.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Enhances developer productivity and makes code more enjoyable to write and maintain.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 b="1" dirty="0"/>
              <a:t>Rich Set of Features: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Includes a feature-rich set of tools and components.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Eloquent ORM, Blade templating, Artisan console, and Laravel Mix are among its standout features.</a:t>
            </a:r>
            <a:endParaRPr dirty="0"/>
          </a:p>
          <a:p>
            <a:pPr marL="3429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266" name="Google Shape;2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43" y="1673000"/>
            <a:ext cx="8230450" cy="409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272" name="Google Shape;2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1100" y="1190625"/>
            <a:ext cx="4177875" cy="541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278" name="Google Shape;27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9425" y="1671225"/>
            <a:ext cx="7177925" cy="41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284" name="Google Shape;2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33" y="2788501"/>
            <a:ext cx="12769966" cy="12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290" name="Google Shape;2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050" y="2124824"/>
            <a:ext cx="6743375" cy="311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296" name="Google Shape;29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025" y="1482335"/>
            <a:ext cx="91725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5150" y="972220"/>
            <a:ext cx="3427100" cy="56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303" name="Google Shape;3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725" y="1727894"/>
            <a:ext cx="10408549" cy="41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79C48D-16D2-4011-8C2B-DDCA89714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987" y="2483704"/>
            <a:ext cx="9421789" cy="25721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0999FA-8E71-4CAD-88A4-F0CE7020A853}"/>
              </a:ext>
            </a:extLst>
          </p:cNvPr>
          <p:cNvSpPr/>
          <p:nvPr/>
        </p:nvSpPr>
        <p:spPr>
          <a:xfrm>
            <a:off x="965223" y="2828835"/>
            <a:ext cx="94217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// routes/</a:t>
            </a:r>
            <a:r>
              <a:rPr lang="en-US" dirty="0" err="1">
                <a:solidFill>
                  <a:schemeClr val="bg1"/>
                </a:solidFill>
              </a:rPr>
              <a:t>web.php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//use App\Http\Controllers\</a:t>
            </a:r>
            <a:r>
              <a:rPr lang="en-US" dirty="0" err="1">
                <a:solidFill>
                  <a:schemeClr val="bg1"/>
                </a:solidFill>
              </a:rPr>
              <a:t>UserController</a:t>
            </a:r>
            <a:r>
              <a:rPr lang="en-US" dirty="0">
                <a:solidFill>
                  <a:schemeClr val="bg1"/>
                </a:solidFill>
              </a:rPr>
              <a:t>;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Route::post('/students', [</a:t>
            </a:r>
            <a:r>
              <a:rPr lang="en-US" dirty="0" err="1">
                <a:solidFill>
                  <a:schemeClr val="bg1"/>
                </a:solidFill>
              </a:rPr>
              <a:t>UserController</a:t>
            </a:r>
            <a:r>
              <a:rPr lang="en-US" dirty="0">
                <a:solidFill>
                  <a:schemeClr val="bg1"/>
                </a:solidFill>
              </a:rPr>
              <a:t>::class, '</a:t>
            </a:r>
            <a:r>
              <a:rPr lang="en-US" dirty="0" err="1">
                <a:solidFill>
                  <a:schemeClr val="bg1"/>
                </a:solidFill>
              </a:rPr>
              <a:t>storeStudent</a:t>
            </a:r>
            <a:r>
              <a:rPr lang="en-US" dirty="0">
                <a:solidFill>
                  <a:schemeClr val="bg1"/>
                </a:solidFill>
              </a:rPr>
              <a:t>'])-&gt;name('</a:t>
            </a:r>
            <a:r>
              <a:rPr lang="en-US" dirty="0" err="1">
                <a:solidFill>
                  <a:schemeClr val="bg1"/>
                </a:solidFill>
              </a:rPr>
              <a:t>students.store</a:t>
            </a:r>
            <a:r>
              <a:rPr lang="en-US" dirty="0">
                <a:solidFill>
                  <a:schemeClr val="bg1"/>
                </a:solidFill>
              </a:rPr>
              <a:t>');</a:t>
            </a:r>
          </a:p>
        </p:txBody>
      </p:sp>
    </p:spTree>
    <p:extLst>
      <p:ext uri="{BB962C8B-B14F-4D97-AF65-F5344CB8AC3E}">
        <p14:creationId xmlns:p14="http://schemas.microsoft.com/office/powerpoint/2010/main" val="5703883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9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309" name="Google Shape;30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350" y="991095"/>
            <a:ext cx="9312775" cy="5695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0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</p:txBody>
      </p:sp>
      <p:pic>
        <p:nvPicPr>
          <p:cNvPr id="315" name="Google Shape;31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3554" y="925825"/>
            <a:ext cx="7184950" cy="585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>
            <a:spLocks noGrp="1"/>
          </p:cNvSpPr>
          <p:nvPr>
            <p:ph type="title"/>
          </p:nvPr>
        </p:nvSpPr>
        <p:spPr>
          <a:xfrm>
            <a:off x="836105" y="124047"/>
            <a:ext cx="9741407" cy="756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dirty="0"/>
              <a:t>Key Features:</a:t>
            </a:r>
            <a:endParaRPr dirty="0"/>
          </a:p>
        </p:txBody>
      </p:sp>
      <p:sp>
        <p:nvSpPr>
          <p:cNvPr id="184" name="Google Shape;184;p20"/>
          <p:cNvSpPr txBox="1">
            <a:spLocks noGrp="1"/>
          </p:cNvSpPr>
          <p:nvPr>
            <p:ph idx="1"/>
          </p:nvPr>
        </p:nvSpPr>
        <p:spPr>
          <a:xfrm>
            <a:off x="836105" y="1011571"/>
            <a:ext cx="9741408" cy="5477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🠶"/>
            </a:pPr>
            <a:r>
              <a:rPr lang="en-US" b="1" dirty="0"/>
              <a:t>Eloquent ORM: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Laravel includes Eloquent, an elegant and intuitive object-relational mapping (ORM) system.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Simplifies database interactions and allows developers to work with databases using expressive syntax.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 b="1" dirty="0"/>
              <a:t>Blade Templating Engine: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Utilizes the Blade templating engine for creating dynamic views.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Balances power and simplicity in template design.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 b="1" dirty="0"/>
              <a:t>Artisan Console: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Comes with Artisan, a command-line tool automating various tasks.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Facilitates database migrations, testing, and code generation.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 b="1" dirty="0"/>
              <a:t>Middleware: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Laravel uses middleware for filtering HTTP requests.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 dirty="0"/>
              <a:t>Middleware can handle tasks like authentication, logging, and request/response modification.</a:t>
            </a:r>
            <a:endParaRPr dirty="0"/>
          </a:p>
          <a:p>
            <a:pPr marL="3429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1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endParaRPr/>
          </a:p>
        </p:txBody>
      </p:sp>
      <p:sp>
        <p:nvSpPr>
          <p:cNvPr id="321" name="Google Shape;321;p41"/>
          <p:cNvSpPr txBox="1"/>
          <p:nvPr/>
        </p:nvSpPr>
        <p:spPr>
          <a:xfrm>
            <a:off x="3487275" y="2684000"/>
            <a:ext cx="6856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php artisan </a:t>
            </a:r>
            <a:endParaRPr sz="36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22" name="Google Shape;32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6125" y="2429975"/>
            <a:ext cx="261937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1"/>
          <p:cNvSpPr txBox="1"/>
          <p:nvPr/>
        </p:nvSpPr>
        <p:spPr>
          <a:xfrm>
            <a:off x="3487275" y="5716300"/>
            <a:ext cx="6584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publishes all our schema to the database</a:t>
            </a:r>
            <a:endParaRPr sz="22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2"/>
          <p:cNvSpPr txBox="1">
            <a:spLocks noGrp="1"/>
          </p:cNvSpPr>
          <p:nvPr>
            <p:ph type="title"/>
          </p:nvPr>
        </p:nvSpPr>
        <p:spPr>
          <a:xfrm>
            <a:off x="2459775" y="3134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Database Connectivity: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endParaRPr/>
          </a:p>
        </p:txBody>
      </p:sp>
      <p:sp>
        <p:nvSpPr>
          <p:cNvPr id="329" name="Google Shape;329;p42"/>
          <p:cNvSpPr txBox="1"/>
          <p:nvPr/>
        </p:nvSpPr>
        <p:spPr>
          <a:xfrm>
            <a:off x="3487275" y="2684000"/>
            <a:ext cx="6856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php artisan </a:t>
            </a:r>
            <a:endParaRPr sz="36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30" name="Google Shape;3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0250" y="2177250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3"/>
          <p:cNvSpPr txBox="1">
            <a:spLocks noGrp="1"/>
          </p:cNvSpPr>
          <p:nvPr>
            <p:ph type="title"/>
          </p:nvPr>
        </p:nvSpPr>
        <p:spPr>
          <a:xfrm>
            <a:off x="2126580" y="300155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9600"/>
              <a:buFont typeface="Century Gothic"/>
              <a:buNone/>
            </a:pPr>
            <a:r>
              <a:rPr lang="en-US" sz="9600"/>
              <a:t>Thank You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Setup / Configuration</a:t>
            </a:r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idx="1"/>
          </p:nvPr>
        </p:nvSpPr>
        <p:spPr>
          <a:xfrm>
            <a:off x="860425" y="1524000"/>
            <a:ext cx="89154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 Install Composer: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         Composer is a dependency manager for PHP. You can download and install it from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getcomposer.org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Install Laravel Installer: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   Run the following command in your terminal or command prompt: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					“</a:t>
            </a:r>
            <a:r>
              <a:rPr lang="en-US" b="1" i="1" dirty="0"/>
              <a:t>composer global require </a:t>
            </a:r>
            <a:r>
              <a:rPr lang="en-US" b="1" i="1" dirty="0" err="1"/>
              <a:t>laravel</a:t>
            </a:r>
            <a:r>
              <a:rPr lang="en-US" b="1" i="1" dirty="0"/>
              <a:t>/installer</a:t>
            </a:r>
            <a:r>
              <a:rPr lang="en-US" dirty="0"/>
              <a:t>”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Create a New Laravel Project: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Navigate to the directory where you want to create your Laravel project and run: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			“</a:t>
            </a:r>
            <a:r>
              <a:rPr lang="en-US" b="1" i="1" dirty="0"/>
              <a:t>composer create-project </a:t>
            </a:r>
            <a:r>
              <a:rPr lang="en-US" b="1" i="1" dirty="0" err="1"/>
              <a:t>laravel</a:t>
            </a:r>
            <a:r>
              <a:rPr lang="en-US" b="1" i="1" dirty="0"/>
              <a:t>/</a:t>
            </a:r>
            <a:r>
              <a:rPr lang="en-US" b="1" i="1" dirty="0" err="1"/>
              <a:t>laravel</a:t>
            </a:r>
            <a:r>
              <a:rPr lang="en-US" b="1" i="1" dirty="0"/>
              <a:t> example-app”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Setup / Configuration</a:t>
            </a:r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/>
              <a:t>Serve the Application: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/>
              <a:t>Running php artisan serve in Laravel starts a local development server, allowing you to easily test and view your application during development. This command launches the server, and you can access your Laravel application through a web browser using the provided URL, typically  http://127.0.0.1:8000 or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http://localhost:8000</a:t>
            </a:r>
            <a:r>
              <a:rPr lang="en-US"/>
              <a:t>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b="1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b="1" i="1"/>
              <a:t>						“php artisan serve</a:t>
            </a:r>
            <a:r>
              <a:rPr lang="en-US"/>
              <a:t>”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/>
              <a:t>Link for Laravel Documentation: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https://laravel.com/docs/10.x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448735" y="21688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600"/>
              <a:buFont typeface="Red Hat Text"/>
              <a:buNone/>
            </a:pPr>
            <a:r>
              <a:rPr lang="en-US" sz="3600" dirty="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Importance of routing in Laravel</a:t>
            </a:r>
            <a:br>
              <a:rPr lang="en-US" sz="3600" dirty="0"/>
            </a:br>
            <a:endParaRPr dirty="0"/>
          </a:p>
        </p:txBody>
      </p:sp>
      <p:sp>
        <p:nvSpPr>
          <p:cNvPr id="202" name="Google Shape;202;p23"/>
          <p:cNvSpPr txBox="1">
            <a:spLocks noGrp="1"/>
          </p:cNvSpPr>
          <p:nvPr>
            <p:ph type="body" idx="1"/>
          </p:nvPr>
        </p:nvSpPr>
        <p:spPr>
          <a:xfrm>
            <a:off x="639426" y="1949745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Routing forms the backbone of any web application, allowing us to define URLs and map them to specific actions or controllers in our Laravel application.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sp>
        <p:nvSpPr>
          <p:cNvPr id="203" name="Google Shape;203;p23"/>
          <p:cNvSpPr/>
          <p:nvPr/>
        </p:nvSpPr>
        <p:spPr>
          <a:xfrm>
            <a:off x="1180588" y="3429000"/>
            <a:ext cx="1856935" cy="860400"/>
          </a:xfrm>
          <a:prstGeom prst="rect">
            <a:avLst/>
          </a:prstGeom>
          <a:solidFill>
            <a:schemeClr val="accent1"/>
          </a:solidFill>
          <a:ln w="15875" cap="rnd" cmpd="sng">
            <a:solidFill>
              <a:srgbClr val="45140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F5CB9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ROUTE</a:t>
            </a:r>
            <a:endParaRPr dirty="0"/>
          </a:p>
        </p:txBody>
      </p:sp>
      <p:sp>
        <p:nvSpPr>
          <p:cNvPr id="204" name="Google Shape;204;p23"/>
          <p:cNvSpPr/>
          <p:nvPr/>
        </p:nvSpPr>
        <p:spPr>
          <a:xfrm>
            <a:off x="6274383" y="3429000"/>
            <a:ext cx="1856935" cy="860400"/>
          </a:xfrm>
          <a:prstGeom prst="rect">
            <a:avLst/>
          </a:prstGeom>
          <a:solidFill>
            <a:schemeClr val="accent1"/>
          </a:solidFill>
          <a:ln w="15875" cap="rnd" cmpd="sng">
            <a:solidFill>
              <a:srgbClr val="45140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F5CB9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URL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05" name="Google Shape;205;p23"/>
          <p:cNvCxnSpPr/>
          <p:nvPr/>
        </p:nvCxnSpPr>
        <p:spPr>
          <a:xfrm>
            <a:off x="3147743" y="3859200"/>
            <a:ext cx="263065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stealth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Explain URL</a:t>
            </a:r>
            <a:endParaRPr/>
          </a:p>
        </p:txBody>
      </p:sp>
      <p:sp>
        <p:nvSpPr>
          <p:cNvPr id="211" name="Google Shape;211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PHP URL</a:t>
            </a:r>
            <a:endParaRPr/>
          </a:p>
        </p:txBody>
      </p:sp>
      <p:sp>
        <p:nvSpPr>
          <p:cNvPr id="213" name="Google Shape;213;p24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LARAVEL URL</a:t>
            </a:r>
            <a:endParaRPr/>
          </a:p>
        </p:txBody>
      </p:sp>
      <p:pic>
        <p:nvPicPr>
          <p:cNvPr id="212" name="Google Shape;212;p24"/>
          <p:cNvPicPr preferRelativeResize="0">
            <a:picLocks noGrp="1"/>
          </p:cNvPicPr>
          <p:nvPr>
            <p:ph type="body" sz="quarter" idx="3"/>
          </p:nvPr>
        </p:nvPicPr>
        <p:blipFill rotWithShape="1">
          <a:blip r:embed="rId3">
            <a:alphaModFix/>
          </a:blip>
          <a:stretch/>
        </p:blipFill>
        <p:spPr>
          <a:xfrm>
            <a:off x="3047164" y="1504950"/>
            <a:ext cx="4216795" cy="2003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4"/>
          <p:cNvPicPr preferRelativeResize="0">
            <a:picLocks noGrp="1"/>
          </p:cNvPicPr>
          <p:nvPr>
            <p:ph sz="quarter" idx="4"/>
          </p:nvPr>
        </p:nvPicPr>
        <p:blipFill rotWithShape="1">
          <a:blip r:embed="rId4">
            <a:alphaModFix/>
          </a:blip>
          <a:stretch/>
        </p:blipFill>
        <p:spPr>
          <a:xfrm>
            <a:off x="3047164" y="3911054"/>
            <a:ext cx="4673600" cy="2573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>
            <a:spLocks noGrp="1"/>
          </p:cNvSpPr>
          <p:nvPr>
            <p:ph type="title"/>
          </p:nvPr>
        </p:nvSpPr>
        <p:spPr>
          <a:xfrm>
            <a:off x="777348" y="400580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000"/>
              <a:buFont typeface="Red Hat Text"/>
              <a:buNone/>
            </a:pPr>
            <a:r>
              <a:rPr lang="en-US" sz="4000" dirty="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Basic Routing in Laravel</a:t>
            </a:r>
            <a:br>
              <a:rPr lang="en-US" sz="4000" dirty="0"/>
            </a:br>
            <a:endParaRPr dirty="0"/>
          </a:p>
        </p:txBody>
      </p:sp>
      <p:sp>
        <p:nvSpPr>
          <p:cNvPr id="220" name="Google Shape;220;p25"/>
          <p:cNvSpPr txBox="1">
            <a:spLocks noGrp="1"/>
          </p:cNvSpPr>
          <p:nvPr>
            <p:ph type="body" idx="1"/>
          </p:nvPr>
        </p:nvSpPr>
        <p:spPr>
          <a:xfrm>
            <a:off x="777348" y="2227161"/>
            <a:ext cx="8915399" cy="2617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2000" b="1" dirty="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Defining routes in </a:t>
            </a:r>
            <a:r>
              <a:rPr lang="en-US" sz="2000" b="1" dirty="0" err="1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web.ph</a:t>
            </a:r>
            <a:r>
              <a:rPr lang="en-US" sz="2000" dirty="0" err="1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p</a:t>
            </a:r>
            <a:endParaRPr sz="2000"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2000" dirty="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We can define routes in the </a:t>
            </a:r>
            <a:r>
              <a:rPr lang="en-US" sz="2000" dirty="0" err="1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web.php</a:t>
            </a:r>
            <a:r>
              <a:rPr lang="en-US" sz="2000" dirty="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file using a simple and intuitive syntax, mapping URLs to actions or controllers.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sz="2000" b="1" dirty="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Route parameters 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2000" dirty="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Dynamic routes allow us to handle variable portions of a URL, enabling powerful and flexible routing strategies.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2000" dirty="0">
                <a:solidFill>
                  <a:srgbClr val="3A3630"/>
                </a:solidFill>
                <a:latin typeface="Arial"/>
                <a:ea typeface="Arial"/>
                <a:cs typeface="Arial"/>
                <a:sym typeface="Arial"/>
              </a:rPr>
              <a:t>Pass dynamic parameters in your routes to handle varying user inputs and customize the web application experience.</a:t>
            </a: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sz="2000" b="1" dirty="0">
              <a:solidFill>
                <a:srgbClr val="1F1E1E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sz="2000" b="1" dirty="0">
              <a:solidFill>
                <a:srgbClr val="1F1E1E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ct val="100000"/>
              <a:buFont typeface="Red Hat Text"/>
              <a:buNone/>
            </a:pPr>
            <a:r>
              <a:rPr lang="en-US" b="1" dirty="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  <a:t>Explain Routes:</a:t>
            </a:r>
            <a:br>
              <a:rPr lang="en-US" sz="3600" b="1" dirty="0">
                <a:solidFill>
                  <a:srgbClr val="1F1E1E"/>
                </a:solidFill>
                <a:latin typeface="Red Hat Text"/>
                <a:ea typeface="Red Hat Text"/>
                <a:cs typeface="Red Hat Text"/>
                <a:sym typeface="Red Hat Text"/>
              </a:rPr>
            </a:br>
            <a:br>
              <a:rPr lang="en-US" sz="3600" dirty="0"/>
            </a:br>
            <a:endParaRPr dirty="0"/>
          </a:p>
        </p:txBody>
      </p:sp>
      <p:pic>
        <p:nvPicPr>
          <p:cNvPr id="226" name="Google Shape;226;p26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tretch/>
        </p:blipFill>
        <p:spPr>
          <a:xfrm>
            <a:off x="2037556" y="2228850"/>
            <a:ext cx="6406356" cy="3729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</TotalTime>
  <Words>1113</Words>
  <Application>Microsoft Office PowerPoint</Application>
  <PresentationFormat>Widescreen</PresentationFormat>
  <Paragraphs>152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Roboto Slab</vt:lpstr>
      <vt:lpstr>Trebuchet MS</vt:lpstr>
      <vt:lpstr>Red Hat Text</vt:lpstr>
      <vt:lpstr>Wingdings 3</vt:lpstr>
      <vt:lpstr>Century Gothic</vt:lpstr>
      <vt:lpstr>Arial</vt:lpstr>
      <vt:lpstr>Calibri</vt:lpstr>
      <vt:lpstr>Roboto</vt:lpstr>
      <vt:lpstr>Facet</vt:lpstr>
      <vt:lpstr>Unleashing the power of laravel</vt:lpstr>
      <vt:lpstr>Introduction </vt:lpstr>
      <vt:lpstr>Key Features:</vt:lpstr>
      <vt:lpstr>Setup / Configuration</vt:lpstr>
      <vt:lpstr>Setup / Configuration</vt:lpstr>
      <vt:lpstr>Importance of routing in Laravel </vt:lpstr>
      <vt:lpstr>Explain URL</vt:lpstr>
      <vt:lpstr>Basic Routing in Laravel </vt:lpstr>
      <vt:lpstr>Explain Routes:  </vt:lpstr>
      <vt:lpstr>Route Actions and Controllers </vt:lpstr>
      <vt:lpstr>Routes Commands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Database Connectivity:</vt:lpstr>
      <vt:lpstr>Database Connectivity:</vt:lpstr>
      <vt:lpstr>Database Connectivity:</vt:lpstr>
      <vt:lpstr>Database Connectivity:</vt:lpstr>
      <vt:lpstr>Database Connectivity:</vt:lpstr>
      <vt:lpstr>Database Connectivity:</vt:lpstr>
      <vt:lpstr>Database Connectivity:</vt:lpstr>
      <vt:lpstr>Database Connectivity:</vt:lpstr>
      <vt:lpstr>Database Connectivity:</vt:lpstr>
      <vt:lpstr>Database Connectivity:</vt:lpstr>
      <vt:lpstr>Database Connectivity:</vt:lpstr>
      <vt:lpstr>Database Connectivity:</vt:lpstr>
      <vt:lpstr>Database Connectivity: </vt:lpstr>
      <vt:lpstr>Database Connectivity: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Unleashing the power of laravel</dc:title>
  <dc:creator>Test</dc:creator>
  <cp:lastModifiedBy>Test</cp:lastModifiedBy>
  <cp:revision>5</cp:revision>
  <dcterms:modified xsi:type="dcterms:W3CDTF">2023-12-03T10:12:32Z</dcterms:modified>
</cp:coreProperties>
</file>